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7" r:id="rId4"/>
    <p:sldId id="258" r:id="rId5"/>
    <p:sldId id="259" r:id="rId6"/>
    <p:sldId id="260" r:id="rId7"/>
    <p:sldId id="265" r:id="rId8"/>
    <p:sldId id="261" r:id="rId9"/>
    <p:sldId id="262" r:id="rId10"/>
    <p:sldId id="263" r:id="rId11"/>
    <p:sldId id="268" r:id="rId12"/>
    <p:sldId id="264" r:id="rId13"/>
    <p:sldId id="266" r:id="rId14"/>
    <p:sldId id="267" r:id="rId15"/>
    <p:sldId id="269" r:id="rId16"/>
    <p:sldId id="271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 varScale="1">
        <p:scale>
          <a:sx n="70" d="100"/>
          <a:sy n="70" d="100"/>
        </p:scale>
        <p:origin x="-5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18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07F6B-AD14-476C-BBAA-DE44925C0228}" type="datetimeFigureOut">
              <a:rPr lang="en-US" smtClean="0"/>
              <a:pPr/>
              <a:t>6/5/2009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E4614-466D-459D-8794-A508937ECD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07F6B-AD14-476C-BBAA-DE44925C0228}" type="datetimeFigureOut">
              <a:rPr lang="en-US" smtClean="0"/>
              <a:pPr/>
              <a:t>6/5/2009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E4614-466D-459D-8794-A508937ECD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07F6B-AD14-476C-BBAA-DE44925C0228}" type="datetimeFigureOut">
              <a:rPr lang="en-US" smtClean="0"/>
              <a:pPr/>
              <a:t>6/5/2009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E4614-466D-459D-8794-A508937ECD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June 2009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David Webb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DNJ Solutions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07F6B-AD14-476C-BBAA-DE44925C0228}" type="datetimeFigureOut">
              <a:rPr lang="en-US" smtClean="0"/>
              <a:pPr/>
              <a:t>6/5/2009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E4614-466D-459D-8794-A508937ECD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07F6B-AD14-476C-BBAA-DE44925C0228}" type="datetimeFigureOut">
              <a:rPr lang="en-US" smtClean="0"/>
              <a:pPr/>
              <a:t>6/5/2009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E4614-466D-459D-8794-A508937ECD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07F6B-AD14-476C-BBAA-DE44925C0228}" type="datetimeFigureOut">
              <a:rPr lang="en-US" smtClean="0"/>
              <a:pPr/>
              <a:t>6/5/2009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E4614-466D-459D-8794-A508937ECD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07F6B-AD14-476C-BBAA-DE44925C0228}" type="datetimeFigureOut">
              <a:rPr lang="en-US" smtClean="0"/>
              <a:pPr/>
              <a:t>6/5/2009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E4614-466D-459D-8794-A508937ECD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07F6B-AD14-476C-BBAA-DE44925C0228}" type="datetimeFigureOut">
              <a:rPr lang="en-US" smtClean="0"/>
              <a:pPr/>
              <a:t>6/5/2009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E4614-466D-459D-8794-A508937ECD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07F6B-AD14-476C-BBAA-DE44925C0228}" type="datetimeFigureOut">
              <a:rPr lang="en-US" smtClean="0"/>
              <a:pPr/>
              <a:t>6/5/2009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E4614-466D-459D-8794-A508937ECD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07F6B-AD14-476C-BBAA-DE44925C0228}" type="datetimeFigureOut">
              <a:rPr lang="en-US" smtClean="0"/>
              <a:pPr/>
              <a:t>6/5/2009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E4614-466D-459D-8794-A508937ECD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07F6B-AD14-476C-BBAA-DE44925C0228}" type="datetimeFigureOut">
              <a:rPr lang="en-US" smtClean="0"/>
              <a:pPr/>
              <a:t>6/5/2009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E4614-466D-459D-8794-A508937ECD9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file:///C:\Users\David%20Webb\Documents\FSB\example%20for%20speech.xlsx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file:///C:\Users\David%20Webb\Documents\FSB\example%20for%20speech.xlsx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file:///C:\Users\David%20Webb\Documents\FSB\example%20for%20speech.xlsx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example%20for%20speech.xlsx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example%20for%20speech.xlsx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example%20for%20speech.xlsx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example%20for%20speech%20-%20openoffice.ods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njsolutions.co.uk/" TargetMode="External"/><Relationship Id="rId2" Type="http://schemas.openxmlformats.org/officeDocument/2006/relationships/hyperlink" Target="mailto:david.webb@dnjsolutions.co.uk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gif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file:///C:\Users\David%20Webb\Documents\FSB\example%20for%20speech.xls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Spreadsheet </a:t>
            </a:r>
            <a:r>
              <a:rPr lang="en-GB" dirty="0" smtClean="0"/>
              <a:t>Alternatives and Tips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David Webb</a:t>
            </a:r>
          </a:p>
          <a:p>
            <a:r>
              <a:rPr lang="en-GB" dirty="0" smtClean="0"/>
              <a:t>DNJ Solutions</a:t>
            </a:r>
          </a:p>
          <a:p>
            <a:r>
              <a:rPr lang="en-GB" dirty="0" smtClean="0"/>
              <a:t>June 2009</a:t>
            </a:r>
            <a:endParaRPr lang="en-GB" dirty="0"/>
          </a:p>
        </p:txBody>
      </p:sp>
      <p:pic>
        <p:nvPicPr>
          <p:cNvPr id="4" name="Picture 3" descr="dnj4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422" y="714356"/>
            <a:ext cx="4819650" cy="1085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Absolute Values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This is really useful if you have one value which you need to assign to a number of fields.  If you </a:t>
            </a:r>
            <a:r>
              <a:rPr lang="en-GB" dirty="0" smtClean="0">
                <a:hlinkClick r:id="rId2" action="ppaction://hlinkfile"/>
              </a:rPr>
              <a:t>just copy a formula </a:t>
            </a:r>
            <a:r>
              <a:rPr lang="en-GB" dirty="0" smtClean="0"/>
              <a:t>it assumes you want to continue the string you have started.  </a:t>
            </a:r>
          </a:p>
          <a:p>
            <a:r>
              <a:rPr lang="en-GB" dirty="0" smtClean="0"/>
              <a:t>Use of the $ symbol locks this set value</a:t>
            </a:r>
          </a:p>
          <a:p>
            <a:r>
              <a:rPr lang="en-GB" dirty="0" smtClean="0"/>
              <a:t>Also useful in What If Modelling, it avoids you needing to keep typing the same value in.</a:t>
            </a:r>
            <a:endParaRPr lang="en-GB" dirty="0"/>
          </a:p>
        </p:txBody>
      </p:sp>
      <p:pic>
        <p:nvPicPr>
          <p:cNvPr id="4" name="Picture 3" descr="dnj4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6118" y="6351560"/>
            <a:ext cx="2247882" cy="506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SubTotal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Really useful when used in coordination with sorting.</a:t>
            </a:r>
          </a:p>
          <a:p>
            <a:r>
              <a:rPr lang="en-GB" dirty="0" smtClean="0"/>
              <a:t>You can determine the subtotal of a category within an overall list.</a:t>
            </a:r>
          </a:p>
          <a:p>
            <a:r>
              <a:rPr lang="en-GB" dirty="0" smtClean="0"/>
              <a:t>You can take this a step further by taking combinations of categories</a:t>
            </a:r>
          </a:p>
          <a:p>
            <a:r>
              <a:rPr lang="en-GB" dirty="0" smtClean="0"/>
              <a:t>In practice you may use something </a:t>
            </a:r>
            <a:r>
              <a:rPr lang="en-GB" dirty="0" smtClean="0">
                <a:hlinkClick r:id="rId2" action="ppaction://hlinkfile"/>
              </a:rPr>
              <a:t>like this</a:t>
            </a:r>
            <a:r>
              <a:rPr lang="en-GB" dirty="0" smtClean="0"/>
              <a:t>.</a:t>
            </a:r>
          </a:p>
        </p:txBody>
      </p:sp>
      <p:pic>
        <p:nvPicPr>
          <p:cNvPr id="4" name="Picture 3" descr="dnj4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6118" y="6351560"/>
            <a:ext cx="2247882" cy="506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If Statements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These are very useful for overcoming troublesome formulas</a:t>
            </a:r>
          </a:p>
          <a:p>
            <a:r>
              <a:rPr lang="en-GB" dirty="0" smtClean="0"/>
              <a:t>If you set a value by formula and you do not want a negative answer, an if statement will allow you to return a zero value rather than a negative one.</a:t>
            </a:r>
          </a:p>
          <a:p>
            <a:r>
              <a:rPr lang="en-GB" dirty="0" smtClean="0">
                <a:hlinkClick r:id="rId2" action="ppaction://hlinkfile"/>
              </a:rPr>
              <a:t>Here is an example </a:t>
            </a:r>
            <a:r>
              <a:rPr lang="en-GB" dirty="0" smtClean="0"/>
              <a:t>where our widget guys earn 10% commission on sales above £775.</a:t>
            </a:r>
            <a:endParaRPr lang="en-GB" dirty="0"/>
          </a:p>
        </p:txBody>
      </p:sp>
      <p:pic>
        <p:nvPicPr>
          <p:cNvPr id="4" name="Picture 3" descr="dnj4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6118" y="6351560"/>
            <a:ext cx="2247882" cy="506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Validation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Sometimes you need to allow data to be restricted to certain ranges</a:t>
            </a:r>
          </a:p>
          <a:p>
            <a:r>
              <a:rPr lang="en-GB" dirty="0" smtClean="0"/>
              <a:t>You can specify and upper limit</a:t>
            </a:r>
          </a:p>
          <a:p>
            <a:r>
              <a:rPr lang="en-GB" dirty="0" smtClean="0"/>
              <a:t>You can specify a lower limit</a:t>
            </a:r>
          </a:p>
          <a:p>
            <a:r>
              <a:rPr lang="en-GB" dirty="0" smtClean="0"/>
              <a:t>You can assign a note to the cell</a:t>
            </a:r>
          </a:p>
          <a:p>
            <a:r>
              <a:rPr lang="en-GB" dirty="0" smtClean="0"/>
              <a:t>You can custom an error message when </a:t>
            </a:r>
            <a:r>
              <a:rPr lang="en-GB" dirty="0" smtClean="0">
                <a:hlinkClick r:id="rId2" action="ppaction://hlinkfile"/>
              </a:rPr>
              <a:t>ineligible data </a:t>
            </a:r>
            <a:r>
              <a:rPr lang="en-GB" dirty="0" smtClean="0"/>
              <a:t>is entered.</a:t>
            </a:r>
            <a:endParaRPr lang="en-GB" dirty="0"/>
          </a:p>
        </p:txBody>
      </p:sp>
      <p:pic>
        <p:nvPicPr>
          <p:cNvPr id="4" name="Picture 3" descr="dnj4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6118" y="6351560"/>
            <a:ext cx="2247882" cy="506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Count and </a:t>
            </a:r>
            <a:r>
              <a:rPr lang="en-GB" dirty="0" err="1" smtClean="0"/>
              <a:t>CountIf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Count – adds up the number of cells which contain a number.  Can be used in conjunction with If</a:t>
            </a:r>
          </a:p>
          <a:p>
            <a:r>
              <a:rPr lang="en-GB" dirty="0" err="1" smtClean="0"/>
              <a:t>CountIf</a:t>
            </a:r>
            <a:r>
              <a:rPr lang="en-GB" dirty="0" smtClean="0"/>
              <a:t> – this function allows you to count how many entries in a range are of a certain type of text – </a:t>
            </a:r>
            <a:r>
              <a:rPr lang="en-GB" dirty="0" smtClean="0">
                <a:hlinkClick r:id="rId2" action="ppaction://hlinkfile"/>
              </a:rPr>
              <a:t>for example </a:t>
            </a:r>
            <a:r>
              <a:rPr lang="en-GB" dirty="0" smtClean="0"/>
              <a:t>how many orders were received by email</a:t>
            </a:r>
          </a:p>
          <a:p>
            <a:r>
              <a:rPr lang="en-GB" dirty="0" smtClean="0"/>
              <a:t>A third option is DCOUNT which gives data within a range of criteria</a:t>
            </a:r>
            <a:endParaRPr lang="en-GB" dirty="0"/>
          </a:p>
        </p:txBody>
      </p:sp>
      <p:pic>
        <p:nvPicPr>
          <p:cNvPr id="4" name="Picture 3" descr="dnj4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6118" y="6351560"/>
            <a:ext cx="2247882" cy="506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Conditional Formatting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is visually helpful to </a:t>
            </a:r>
            <a:r>
              <a:rPr lang="en-GB" dirty="0" smtClean="0">
                <a:hlinkClick r:id="rId2" action="ppaction://hlinkfile"/>
              </a:rPr>
              <a:t>colour code </a:t>
            </a:r>
            <a:r>
              <a:rPr lang="en-GB" dirty="0" smtClean="0"/>
              <a:t>some lists- for example</a:t>
            </a:r>
          </a:p>
          <a:p>
            <a:pPr lvl="1"/>
            <a:r>
              <a:rPr lang="en-GB" dirty="0" smtClean="0"/>
              <a:t>We may wish to look at records for a certain customer</a:t>
            </a:r>
          </a:p>
          <a:p>
            <a:pPr lvl="1"/>
            <a:r>
              <a:rPr lang="en-GB" dirty="0" smtClean="0"/>
              <a:t>We may wish to identify orders over £400 in value</a:t>
            </a:r>
          </a:p>
          <a:p>
            <a:pPr lvl="1"/>
            <a:r>
              <a:rPr lang="en-GB" dirty="0" smtClean="0"/>
              <a:t>We can colour scale our values from the smallest (red) to the largest (green)</a:t>
            </a:r>
          </a:p>
          <a:p>
            <a:pPr lvl="1"/>
            <a:r>
              <a:rPr lang="en-GB" dirty="0" smtClean="0"/>
              <a:t>Or we can highlight fields that contain a value</a:t>
            </a:r>
            <a:endParaRPr lang="en-GB" dirty="0"/>
          </a:p>
        </p:txBody>
      </p:sp>
      <p:pic>
        <p:nvPicPr>
          <p:cNvPr id="4" name="Picture 3" descr="dnj4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6118" y="6351560"/>
            <a:ext cx="2247882" cy="506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And What About Open Office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Most of these functions are available in </a:t>
            </a:r>
            <a:r>
              <a:rPr lang="en-GB" dirty="0" smtClean="0">
                <a:hlinkClick r:id="rId2" action="ppaction://hlinkfile"/>
              </a:rPr>
              <a:t>Open Office Calc</a:t>
            </a:r>
            <a:endParaRPr lang="en-GB" dirty="0" smtClean="0"/>
          </a:p>
          <a:p>
            <a:r>
              <a:rPr lang="en-GB" dirty="0" smtClean="0"/>
              <a:t>Conditional formatting is lost if you import from Excel.  </a:t>
            </a:r>
          </a:p>
          <a:p>
            <a:r>
              <a:rPr lang="en-GB" dirty="0" smtClean="0"/>
              <a:t>It does work but you will need to start from scratch using the Format ..... Conditional Formatting</a:t>
            </a:r>
            <a:endParaRPr lang="en-GB" dirty="0"/>
          </a:p>
        </p:txBody>
      </p:sp>
      <p:pic>
        <p:nvPicPr>
          <p:cNvPr id="4" name="Picture 3" descr="dnj4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6118" y="6351560"/>
            <a:ext cx="2247882" cy="506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And Finally 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Thanks for coming</a:t>
            </a:r>
          </a:p>
          <a:p>
            <a:r>
              <a:rPr lang="en-GB" dirty="0" smtClean="0"/>
              <a:t>Thanks for listening</a:t>
            </a:r>
          </a:p>
          <a:p>
            <a:endParaRPr lang="en-GB" dirty="0" smtClean="0"/>
          </a:p>
          <a:p>
            <a:r>
              <a:rPr lang="en-GB" dirty="0" smtClean="0"/>
              <a:t>Any Questions:</a:t>
            </a:r>
          </a:p>
          <a:p>
            <a:pPr algn="ctr">
              <a:buNone/>
            </a:pPr>
            <a:r>
              <a:rPr lang="en-GB" dirty="0" smtClean="0"/>
              <a:t>David Webb </a:t>
            </a:r>
          </a:p>
          <a:p>
            <a:pPr algn="ctr">
              <a:buNone/>
            </a:pPr>
            <a:r>
              <a:rPr lang="en-GB" dirty="0" smtClean="0"/>
              <a:t>DNJ Solutions</a:t>
            </a:r>
          </a:p>
          <a:p>
            <a:pPr algn="ctr">
              <a:buNone/>
            </a:pPr>
            <a:r>
              <a:rPr lang="en-GB" dirty="0" smtClean="0">
                <a:hlinkClick r:id="rId2"/>
              </a:rPr>
              <a:t>david.webb@dnjsolutions.co.uk</a:t>
            </a:r>
            <a:endParaRPr lang="en-GB" dirty="0" smtClean="0"/>
          </a:p>
          <a:p>
            <a:pPr algn="ctr">
              <a:buNone/>
            </a:pPr>
            <a:r>
              <a:rPr lang="en-GB" dirty="0" smtClean="0">
                <a:hlinkClick r:id="rId3"/>
              </a:rPr>
              <a:t>www.dnjsolutions.co.uk</a:t>
            </a:r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4" name="Picture 3" descr="dnj4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6118" y="6351560"/>
            <a:ext cx="2247882" cy="506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Excel or Calc</a:t>
            </a:r>
          </a:p>
          <a:p>
            <a:r>
              <a:rPr lang="en-GB" dirty="0" smtClean="0"/>
              <a:t>What is Included </a:t>
            </a:r>
          </a:p>
          <a:p>
            <a:r>
              <a:rPr lang="en-GB" dirty="0" smtClean="0"/>
              <a:t>Uses of Spreadsheets</a:t>
            </a:r>
          </a:p>
          <a:p>
            <a:r>
              <a:rPr lang="en-GB" dirty="0" smtClean="0"/>
              <a:t>Some Less Obvious Uses</a:t>
            </a:r>
          </a:p>
          <a:p>
            <a:r>
              <a:rPr lang="en-GB" dirty="0" smtClean="0"/>
              <a:t>Design</a:t>
            </a:r>
          </a:p>
          <a:p>
            <a:r>
              <a:rPr lang="en-GB" dirty="0" smtClean="0"/>
              <a:t>Specific  Functions - Excel</a:t>
            </a:r>
          </a:p>
          <a:p>
            <a:r>
              <a:rPr lang="en-GB" dirty="0" smtClean="0"/>
              <a:t>Comparison to Open Office Calc</a:t>
            </a:r>
          </a:p>
          <a:p>
            <a:endParaRPr lang="en-GB" dirty="0"/>
          </a:p>
        </p:txBody>
      </p:sp>
      <p:pic>
        <p:nvPicPr>
          <p:cNvPr id="5" name="Picture 4" descr="dnj4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6118" y="6351560"/>
            <a:ext cx="2247882" cy="50644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Excel or Calc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1142984"/>
            <a:ext cx="8667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1214422"/>
            <a:ext cx="1057275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 r="56233" b="41432"/>
          <a:stretch>
            <a:fillRect/>
          </a:stretch>
        </p:blipFill>
        <p:spPr bwMode="auto">
          <a:xfrm>
            <a:off x="285720" y="3071810"/>
            <a:ext cx="3929090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 r="54283" b="46215"/>
          <a:stretch>
            <a:fillRect/>
          </a:stretch>
        </p:blipFill>
        <p:spPr bwMode="auto">
          <a:xfrm>
            <a:off x="4357686" y="3071810"/>
            <a:ext cx="4372011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643438" y="2285992"/>
            <a:ext cx="3429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http://download.openoffice.org/ </a:t>
            </a:r>
            <a:endParaRPr lang="en-GB" dirty="0"/>
          </a:p>
        </p:txBody>
      </p:sp>
      <p:pic>
        <p:nvPicPr>
          <p:cNvPr id="8" name="Picture 7" descr="dnj4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96118" y="6351560"/>
            <a:ext cx="2247882" cy="506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Comparable Functions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Office Excel 2007</a:t>
            </a:r>
          </a:p>
          <a:p>
            <a:r>
              <a:rPr lang="en-GB" dirty="0" smtClean="0"/>
              <a:t>Open Office Calc 2.4 – looks like ....</a:t>
            </a:r>
          </a:p>
          <a:p>
            <a:r>
              <a:rPr lang="en-GB" dirty="0" smtClean="0"/>
              <a:t>Office Excel 2003</a:t>
            </a:r>
          </a:p>
          <a:p>
            <a:r>
              <a:rPr lang="en-GB" dirty="0" smtClean="0"/>
              <a:t>And now there is Open Office Calc 3.1</a:t>
            </a:r>
          </a:p>
          <a:p>
            <a:r>
              <a:rPr lang="en-GB" dirty="0" smtClean="0"/>
              <a:t>And there are some other products</a:t>
            </a:r>
          </a:p>
          <a:p>
            <a:pPr lvl="1"/>
            <a:r>
              <a:rPr lang="en-GB" dirty="0" smtClean="0"/>
              <a:t>Google Apps</a:t>
            </a:r>
          </a:p>
          <a:p>
            <a:pPr lvl="1"/>
            <a:r>
              <a:rPr lang="en-GB" dirty="0" err="1" smtClean="0"/>
              <a:t>iPhone</a:t>
            </a:r>
            <a:r>
              <a:rPr lang="en-GB" dirty="0" smtClean="0"/>
              <a:t> Apps</a:t>
            </a:r>
          </a:p>
          <a:p>
            <a:pPr lvl="1"/>
            <a:r>
              <a:rPr lang="en-GB" dirty="0" smtClean="0"/>
              <a:t>Excel Mobile</a:t>
            </a:r>
            <a:endParaRPr lang="en-GB" dirty="0"/>
          </a:p>
        </p:txBody>
      </p:sp>
      <p:pic>
        <p:nvPicPr>
          <p:cNvPr id="4" name="Picture 3" descr="dnj4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6118" y="6351560"/>
            <a:ext cx="2247882" cy="506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Can you use a Spreadsheet for?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Cash analysis</a:t>
            </a:r>
          </a:p>
          <a:p>
            <a:r>
              <a:rPr lang="en-GB" dirty="0" smtClean="0"/>
              <a:t>Summations</a:t>
            </a:r>
          </a:p>
          <a:p>
            <a:r>
              <a:rPr lang="en-GB" dirty="0" smtClean="0"/>
              <a:t>Graphs</a:t>
            </a:r>
          </a:p>
          <a:p>
            <a:r>
              <a:rPr lang="en-GB" dirty="0" smtClean="0"/>
              <a:t>Average Values</a:t>
            </a:r>
          </a:p>
          <a:p>
            <a:r>
              <a:rPr lang="en-GB" dirty="0" smtClean="0"/>
              <a:t>Maximum and Minimum Values</a:t>
            </a:r>
          </a:p>
          <a:p>
            <a:r>
              <a:rPr lang="en-GB" dirty="0" smtClean="0"/>
              <a:t>Sales Ledger</a:t>
            </a:r>
          </a:p>
          <a:p>
            <a:r>
              <a:rPr lang="en-GB" dirty="0" smtClean="0"/>
              <a:t>Monitoring Productivity</a:t>
            </a:r>
          </a:p>
          <a:p>
            <a:endParaRPr lang="en-GB" dirty="0" smtClean="0"/>
          </a:p>
          <a:p>
            <a:endParaRPr lang="en-GB" dirty="0" smtClean="0"/>
          </a:p>
        </p:txBody>
      </p:sp>
      <p:pic>
        <p:nvPicPr>
          <p:cNvPr id="4" name="Picture 3" descr="dnj4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6118" y="6351560"/>
            <a:ext cx="2247882" cy="506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But also some different reasons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Mailshots</a:t>
            </a:r>
            <a:r>
              <a:rPr lang="en-GB" dirty="0" smtClean="0"/>
              <a:t>  - data organisation</a:t>
            </a:r>
          </a:p>
          <a:p>
            <a:r>
              <a:rPr lang="en-GB" dirty="0" smtClean="0"/>
              <a:t>Data lists – can be linked to Access Databases</a:t>
            </a:r>
          </a:p>
          <a:p>
            <a:r>
              <a:rPr lang="en-GB" dirty="0" smtClean="0"/>
              <a:t>Sorting information</a:t>
            </a:r>
          </a:p>
          <a:p>
            <a:r>
              <a:rPr lang="en-GB" dirty="0" smtClean="0"/>
              <a:t>Filtering</a:t>
            </a:r>
          </a:p>
          <a:p>
            <a:r>
              <a:rPr lang="en-GB" dirty="0" smtClean="0"/>
              <a:t>Scheduling</a:t>
            </a:r>
          </a:p>
          <a:p>
            <a:r>
              <a:rPr lang="en-GB" dirty="0" smtClean="0"/>
              <a:t>Project Management</a:t>
            </a:r>
          </a:p>
          <a:p>
            <a:r>
              <a:rPr lang="en-GB" dirty="0" smtClean="0"/>
              <a:t>Asset register</a:t>
            </a:r>
          </a:p>
          <a:p>
            <a:endParaRPr lang="en-GB" dirty="0"/>
          </a:p>
        </p:txBody>
      </p:sp>
      <p:pic>
        <p:nvPicPr>
          <p:cNvPr id="4" name="Picture 3" descr="dnj4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6118" y="6351560"/>
            <a:ext cx="2247882" cy="506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Thoughts About Design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Is it just for you?</a:t>
            </a:r>
          </a:p>
          <a:p>
            <a:pPr lvl="1"/>
            <a:r>
              <a:rPr lang="en-GB" dirty="0" smtClean="0"/>
              <a:t>You need to be organised</a:t>
            </a:r>
          </a:p>
          <a:p>
            <a:pPr lvl="1"/>
            <a:r>
              <a:rPr lang="en-GB" dirty="0" smtClean="0"/>
              <a:t>But as long as you know what you have done when you go back and revisit it later</a:t>
            </a:r>
          </a:p>
          <a:p>
            <a:r>
              <a:rPr lang="en-GB" dirty="0" smtClean="0"/>
              <a:t>Is someone else going to use the sheet?</a:t>
            </a:r>
          </a:p>
          <a:p>
            <a:pPr lvl="1"/>
            <a:r>
              <a:rPr lang="en-GB" dirty="0" smtClean="0"/>
              <a:t>You need to be more organised</a:t>
            </a:r>
          </a:p>
          <a:p>
            <a:pPr lvl="1"/>
            <a:r>
              <a:rPr lang="en-GB" dirty="0" smtClean="0"/>
              <a:t>Your design needs to take account of the person who is going to be using the spreadsheet</a:t>
            </a:r>
            <a:endParaRPr lang="en-GB" dirty="0"/>
          </a:p>
        </p:txBody>
      </p:sp>
      <p:pic>
        <p:nvPicPr>
          <p:cNvPr id="4" name="Picture 3" descr="dnj4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6118" y="6351560"/>
            <a:ext cx="2247882" cy="506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Specific Examples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Average</a:t>
            </a:r>
          </a:p>
          <a:p>
            <a:r>
              <a:rPr lang="en-GB" dirty="0" smtClean="0"/>
              <a:t>Absolute Values</a:t>
            </a:r>
          </a:p>
          <a:p>
            <a:r>
              <a:rPr lang="en-GB" dirty="0" smtClean="0"/>
              <a:t>Subtotal</a:t>
            </a:r>
          </a:p>
          <a:p>
            <a:r>
              <a:rPr lang="en-GB" dirty="0" smtClean="0"/>
              <a:t>If</a:t>
            </a:r>
          </a:p>
          <a:p>
            <a:r>
              <a:rPr lang="en-GB" dirty="0" smtClean="0"/>
              <a:t>Data Validation</a:t>
            </a:r>
          </a:p>
          <a:p>
            <a:r>
              <a:rPr lang="en-GB" dirty="0" err="1" smtClean="0"/>
              <a:t>CountIf</a:t>
            </a:r>
            <a:endParaRPr lang="en-GB" dirty="0" smtClean="0"/>
          </a:p>
          <a:p>
            <a:r>
              <a:rPr lang="en-GB" dirty="0" smtClean="0"/>
              <a:t>Conditional formatting</a:t>
            </a:r>
          </a:p>
          <a:p>
            <a:endParaRPr lang="en-GB" dirty="0"/>
          </a:p>
        </p:txBody>
      </p:sp>
      <p:pic>
        <p:nvPicPr>
          <p:cNvPr id="4" name="Picture 3" descr="dnj4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6118" y="6351560"/>
            <a:ext cx="2247882" cy="506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Average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257544" cy="4757757"/>
          </a:xfrm>
        </p:spPr>
        <p:txBody>
          <a:bodyPr>
            <a:normAutofit/>
          </a:bodyPr>
          <a:lstStyle/>
          <a:p>
            <a:r>
              <a:rPr lang="en-GB" dirty="0" smtClean="0"/>
              <a:t>You have a series of Values – say customer invoices and you want to know the average value of them</a:t>
            </a:r>
          </a:p>
          <a:p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500694" y="1571612"/>
          <a:ext cx="2500330" cy="4071959"/>
        </p:xfrm>
        <a:graphic>
          <a:graphicData uri="http://schemas.openxmlformats.org/drawingml/2006/table">
            <a:tbl>
              <a:tblPr/>
              <a:tblGrid>
                <a:gridCol w="1541299"/>
                <a:gridCol w="959031"/>
              </a:tblGrid>
              <a:tr h="239527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Invoice Number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527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£     650.00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527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£     809.00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527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£     140.00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527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£     651.00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527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£        44.00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527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£     609.00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527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£     546.00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527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£     456.00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527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£     349.00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527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£     809.00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527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£     578.00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527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527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Value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£  5,641.00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527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Average 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latin typeface="Calibri"/>
                          <a:hlinkClick r:id="rId2" action="ppaction://hlinkfile"/>
                        </a:rPr>
                        <a:t>Value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£     512.82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527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Maximum Value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£     809.00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527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Minimum Value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£        44.00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6" name="Picture 5" descr="dnj4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6118" y="6351560"/>
            <a:ext cx="2247882" cy="506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</TotalTime>
  <Words>697</Words>
  <Application>Microsoft Office PowerPoint</Application>
  <PresentationFormat>On-screen Show (4:3)</PresentationFormat>
  <Paragraphs>130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Spreadsheet Alternatives and Tips</vt:lpstr>
      <vt:lpstr>Introduction</vt:lpstr>
      <vt:lpstr>Excel or Calc</vt:lpstr>
      <vt:lpstr>Comparable Functions</vt:lpstr>
      <vt:lpstr>What Can you use a Spreadsheet for?</vt:lpstr>
      <vt:lpstr>But also some different reasons </vt:lpstr>
      <vt:lpstr>Thoughts About Design</vt:lpstr>
      <vt:lpstr>Specific Examples</vt:lpstr>
      <vt:lpstr>Average</vt:lpstr>
      <vt:lpstr>Absolute Values</vt:lpstr>
      <vt:lpstr>SubTotal</vt:lpstr>
      <vt:lpstr>If Statements</vt:lpstr>
      <vt:lpstr>Data Validation</vt:lpstr>
      <vt:lpstr>Count and CountIf</vt:lpstr>
      <vt:lpstr>Conditional Formatting</vt:lpstr>
      <vt:lpstr>And What About Open Office</vt:lpstr>
      <vt:lpstr>And Finally ...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Spreadsheet Alternatives</dc:title>
  <dc:creator>David Webb</dc:creator>
  <cp:lastModifiedBy>David Webb</cp:lastModifiedBy>
  <cp:revision>49</cp:revision>
  <dcterms:created xsi:type="dcterms:W3CDTF">2009-06-01T21:09:57Z</dcterms:created>
  <dcterms:modified xsi:type="dcterms:W3CDTF">2009-06-05T06:16:19Z</dcterms:modified>
</cp:coreProperties>
</file>